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330" r:id="rId4"/>
    <p:sldId id="257" r:id="rId5"/>
    <p:sldId id="259" r:id="rId6"/>
    <p:sldId id="260" r:id="rId7"/>
    <p:sldId id="261" r:id="rId8"/>
    <p:sldId id="262" r:id="rId9"/>
    <p:sldId id="263" r:id="rId10"/>
    <p:sldId id="265" r:id="rId11"/>
    <p:sldId id="264"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8F58A42E-3B07-4DB6-B8BB-E806456A2973}" type="datetimeFigureOut">
              <a:rPr lang="en-NZ" smtClean="0"/>
              <a:t>27/09/2022</a:t>
            </a:fld>
            <a:endParaRPr lang="en-NZ"/>
          </a:p>
        </p:txBody>
      </p:sp>
      <p:sp>
        <p:nvSpPr>
          <p:cNvPr id="17" name="Footer Placeholder 16"/>
          <p:cNvSpPr>
            <a:spLocks noGrp="1"/>
          </p:cNvSpPr>
          <p:nvPr>
            <p:ph type="ftr" sz="quarter" idx="11"/>
          </p:nvPr>
        </p:nvSpPr>
        <p:spPr/>
        <p:txBody>
          <a:bodyPr/>
          <a:lstStyle/>
          <a:p>
            <a:endParaRPr lang="en-NZ"/>
          </a:p>
        </p:txBody>
      </p:sp>
      <p:sp>
        <p:nvSpPr>
          <p:cNvPr id="29" name="Slide Number Placeholder 28"/>
          <p:cNvSpPr>
            <a:spLocks noGrp="1"/>
          </p:cNvSpPr>
          <p:nvPr>
            <p:ph type="sldNum" sz="quarter" idx="12"/>
          </p:nvPr>
        </p:nvSpPr>
        <p:spPr/>
        <p:txBody>
          <a:bodyPr/>
          <a:lstStyle/>
          <a:p>
            <a:fld id="{C286C261-F494-4BAE-9A08-E2E0554C2B02}" type="slidenum">
              <a:rPr lang="en-NZ" smtClean="0"/>
              <a:t>‹#›</a:t>
            </a:fld>
            <a:endParaRPr lang="en-NZ"/>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F58A42E-3B07-4DB6-B8BB-E806456A2973}" type="datetimeFigureOut">
              <a:rPr lang="en-NZ" smtClean="0"/>
              <a:t>27/09/2022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286C261-F494-4BAE-9A08-E2E0554C2B02}" type="slidenum">
              <a:rPr lang="en-NZ" smtClean="0"/>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F58A42E-3B07-4DB6-B8BB-E806456A2973}" type="datetimeFigureOut">
              <a:rPr lang="en-NZ" smtClean="0"/>
              <a:t>27/09/2022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286C261-F494-4BAE-9A08-E2E0554C2B02}" type="slidenum">
              <a:rPr lang="en-NZ" smtClean="0"/>
              <a:t>‹#›</a:t>
            </a:fld>
            <a:endParaRPr lang="en-N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F58A42E-3B07-4DB6-B8BB-E806456A2973}" type="datetimeFigureOut">
              <a:rPr lang="en-NZ" smtClean="0"/>
              <a:t>27/09/2022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286C261-F494-4BAE-9A08-E2E0554C2B02}" type="slidenum">
              <a:rPr lang="en-NZ" smtClean="0"/>
              <a:t>‹#›</a:t>
            </a:fld>
            <a:endParaRPr lang="en-N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F58A42E-3B07-4DB6-B8BB-E806456A2973}" type="datetimeFigureOut">
              <a:rPr lang="en-NZ" smtClean="0"/>
              <a:t>27/09/2022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a:xfrm>
            <a:off x="7924800" y="6416675"/>
            <a:ext cx="762000" cy="365125"/>
          </a:xfrm>
        </p:spPr>
        <p:txBody>
          <a:bodyPr/>
          <a:lstStyle/>
          <a:p>
            <a:fld id="{C286C261-F494-4BAE-9A08-E2E0554C2B02}" type="slidenum">
              <a:rPr lang="en-NZ" smtClean="0"/>
              <a:t>‹#›</a:t>
            </a:fld>
            <a:endParaRPr lang="en-NZ"/>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F58A42E-3B07-4DB6-B8BB-E806456A2973}" type="datetimeFigureOut">
              <a:rPr lang="en-NZ" smtClean="0"/>
              <a:t>27/09/2022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286C261-F494-4BAE-9A08-E2E0554C2B02}" type="slidenum">
              <a:rPr lang="en-NZ" smtClean="0"/>
              <a:t>‹#›</a:t>
            </a:fld>
            <a:endParaRPr lang="en-N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F58A42E-3B07-4DB6-B8BB-E806456A2973}" type="datetimeFigureOut">
              <a:rPr lang="en-NZ" smtClean="0"/>
              <a:t>27/09/2022</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C286C261-F494-4BAE-9A08-E2E0554C2B02}" type="slidenum">
              <a:rPr lang="en-NZ" smtClean="0"/>
              <a:t>‹#›</a:t>
            </a:fld>
            <a:endParaRPr lang="en-N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F58A42E-3B07-4DB6-B8BB-E806456A2973}" type="datetimeFigureOut">
              <a:rPr lang="en-NZ" smtClean="0"/>
              <a:t>27/09/2022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C286C261-F494-4BAE-9A08-E2E0554C2B02}" type="slidenum">
              <a:rPr lang="en-NZ" smtClean="0"/>
              <a:t>‹#›</a:t>
            </a:fld>
            <a:endParaRPr lang="en-N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58A42E-3B07-4DB6-B8BB-E806456A2973}" type="datetimeFigureOut">
              <a:rPr lang="en-NZ" smtClean="0"/>
              <a:t>27/09/2022</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C286C261-F494-4BAE-9A08-E2E0554C2B02}" type="slidenum">
              <a:rPr lang="en-NZ" smtClean="0"/>
              <a:t>‹#›</a:t>
            </a:fld>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F58A42E-3B07-4DB6-B8BB-E806456A2973}" type="datetimeFigureOut">
              <a:rPr lang="en-NZ" smtClean="0"/>
              <a:t>27/09/2022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286C261-F494-4BAE-9A08-E2E0554C2B02}" type="slidenum">
              <a:rPr lang="en-NZ" smtClean="0"/>
              <a:t>‹#›</a:t>
            </a:fld>
            <a:endParaRPr lang="en-N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F58A42E-3B07-4DB6-B8BB-E806456A2973}" type="datetimeFigureOut">
              <a:rPr lang="en-NZ" smtClean="0"/>
              <a:t>27/09/2022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286C261-F494-4BAE-9A08-E2E0554C2B02}" type="slidenum">
              <a:rPr lang="en-NZ" smtClean="0"/>
              <a:t>‹#›</a:t>
            </a:fld>
            <a:endParaRPr lang="en-N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8F58A42E-3B07-4DB6-B8BB-E806456A2973}" type="datetimeFigureOut">
              <a:rPr lang="en-NZ" smtClean="0"/>
              <a:t>27/09/2022</a:t>
            </a:fld>
            <a:endParaRPr lang="en-NZ"/>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NZ"/>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C286C261-F494-4BAE-9A08-E2E0554C2B02}" type="slidenum">
              <a:rPr lang="en-NZ" smtClean="0"/>
              <a:t>‹#›</a:t>
            </a:fld>
            <a:endParaRPr lang="en-NZ"/>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3332" y="404664"/>
            <a:ext cx="8229600" cy="1828800"/>
          </a:xfrm>
        </p:spPr>
        <p:txBody>
          <a:bodyPr>
            <a:normAutofit/>
          </a:bodyPr>
          <a:lstStyle/>
          <a:p>
            <a:r>
              <a:rPr lang="en-NZ" sz="6000" dirty="0" err="1" smtClean="0"/>
              <a:t>uLTRASOUND</a:t>
            </a:r>
            <a:endParaRPr lang="en-NZ" sz="6000" dirty="0"/>
          </a:p>
        </p:txBody>
      </p:sp>
      <p:sp>
        <p:nvSpPr>
          <p:cNvPr id="5" name="Subtitle 4"/>
          <p:cNvSpPr>
            <a:spLocks noGrp="1"/>
          </p:cNvSpPr>
          <p:nvPr>
            <p:ph type="subTitle" idx="1"/>
          </p:nvPr>
        </p:nvSpPr>
        <p:spPr>
          <a:xfrm>
            <a:off x="1333202" y="4529783"/>
            <a:ext cx="6400800" cy="1752600"/>
          </a:xfrm>
        </p:spPr>
        <p:txBody>
          <a:bodyPr/>
          <a:lstStyle/>
          <a:p>
            <a:endParaRPr lang="en-NZ" dirty="0" smtClean="0"/>
          </a:p>
          <a:p>
            <a:endParaRPr lang="en-NZ" dirty="0"/>
          </a:p>
          <a:p>
            <a:r>
              <a:rPr lang="en-NZ" sz="1600" dirty="0" smtClean="0">
                <a:solidFill>
                  <a:schemeClr val="bg1"/>
                </a:solidFill>
              </a:rPr>
              <a:t>www.mmheme.org</a:t>
            </a:r>
            <a:endParaRPr lang="en-NZ" sz="1600" dirty="0">
              <a:solidFill>
                <a:schemeClr val="bg1"/>
              </a:solidFill>
            </a:endParaRPr>
          </a:p>
        </p:txBody>
      </p:sp>
      <p:pic>
        <p:nvPicPr>
          <p:cNvPr id="4" name="Picture 2" descr="C:\Users\moons\Desktop\medpocus i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2708920"/>
            <a:ext cx="2803525" cy="269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0992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44624"/>
            <a:ext cx="5832648" cy="4090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676" y="4221088"/>
            <a:ext cx="5328592" cy="2297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15969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Ultrasound Tissue Interaction</a:t>
            </a:r>
            <a:endParaRPr lang="en-NZ" dirty="0"/>
          </a:p>
        </p:txBody>
      </p:sp>
      <p:sp>
        <p:nvSpPr>
          <p:cNvPr id="3" name="Content Placeholder 2"/>
          <p:cNvSpPr>
            <a:spLocks noGrp="1"/>
          </p:cNvSpPr>
          <p:nvPr>
            <p:ph idx="1"/>
          </p:nvPr>
        </p:nvSpPr>
        <p:spPr/>
        <p:txBody>
          <a:bodyPr/>
          <a:lstStyle/>
          <a:p>
            <a:endParaRPr lang="en-NZ"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924944"/>
            <a:ext cx="6960071" cy="1604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7864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Attenuation</a:t>
            </a:r>
            <a:endParaRPr lang="en-NZ"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3319" y="1628800"/>
            <a:ext cx="6720840" cy="336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5157192"/>
            <a:ext cx="6980262" cy="1338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37651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Reflection</a:t>
            </a:r>
            <a:endParaRPr lang="en-NZ" dirty="0"/>
          </a:p>
        </p:txBody>
      </p:sp>
      <p:sp>
        <p:nvSpPr>
          <p:cNvPr id="3" name="Content Placeholder 2"/>
          <p:cNvSpPr>
            <a:spLocks noGrp="1"/>
          </p:cNvSpPr>
          <p:nvPr>
            <p:ph idx="1"/>
          </p:nvPr>
        </p:nvSpPr>
        <p:spPr/>
        <p:txBody>
          <a:bodyPr/>
          <a:lstStyle/>
          <a:p>
            <a:endParaRPr lang="en-NZ"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8129537" cy="4590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47847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 y="1340768"/>
            <a:ext cx="7867650" cy="473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35180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Scattering </a:t>
            </a:r>
            <a:endParaRPr lang="en-NZ" dirty="0"/>
          </a:p>
        </p:txBody>
      </p:sp>
      <p:sp>
        <p:nvSpPr>
          <p:cNvPr id="3" name="Content Placeholder 2"/>
          <p:cNvSpPr>
            <a:spLocks noGrp="1"/>
          </p:cNvSpPr>
          <p:nvPr>
            <p:ph idx="1"/>
          </p:nvPr>
        </p:nvSpPr>
        <p:spPr/>
        <p:txBody>
          <a:bodyPr/>
          <a:lstStyle/>
          <a:p>
            <a:endParaRPr lang="en-NZ"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7933704" cy="446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71917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063" y="548680"/>
            <a:ext cx="6134100" cy="550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12204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700808"/>
            <a:ext cx="6125076"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67078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pPr marL="137160" indent="0">
              <a:buNone/>
            </a:pPr>
            <a:endParaRPr lang="en-NZ"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 y="1268760"/>
            <a:ext cx="8696325" cy="473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44990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Pulsed Ultrasound Principles</a:t>
            </a:r>
            <a:endParaRPr lang="en-NZ" dirty="0"/>
          </a:p>
        </p:txBody>
      </p:sp>
      <p:sp>
        <p:nvSpPr>
          <p:cNvPr id="3" name="Content Placeholder 2"/>
          <p:cNvSpPr>
            <a:spLocks noGrp="1"/>
          </p:cNvSpPr>
          <p:nvPr>
            <p:ph idx="1"/>
          </p:nvPr>
        </p:nvSpPr>
        <p:spPr/>
        <p:txBody>
          <a:bodyPr/>
          <a:lstStyle/>
          <a:p>
            <a:endParaRPr lang="en-NZ"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90" y="1700808"/>
            <a:ext cx="8315325"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87264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err="1" smtClean="0"/>
              <a:t>PoCUS</a:t>
            </a:r>
            <a:r>
              <a:rPr lang="en-NZ" dirty="0" smtClean="0"/>
              <a:t>? </a:t>
            </a:r>
            <a:endParaRPr lang="en-NZ" dirty="0"/>
          </a:p>
        </p:txBody>
      </p:sp>
      <p:sp>
        <p:nvSpPr>
          <p:cNvPr id="3" name="Content Placeholder 2"/>
          <p:cNvSpPr>
            <a:spLocks noGrp="1"/>
          </p:cNvSpPr>
          <p:nvPr>
            <p:ph idx="1"/>
          </p:nvPr>
        </p:nvSpPr>
        <p:spPr/>
        <p:txBody>
          <a:bodyPr>
            <a:normAutofit fontScale="85000" lnSpcReduction="20000"/>
          </a:bodyPr>
          <a:lstStyle/>
          <a:p>
            <a:pPr marL="137160" indent="0">
              <a:buNone/>
            </a:pPr>
            <a:r>
              <a:rPr lang="en-NZ" dirty="0"/>
              <a:t>Specific training and credentialing is required for the use of ultrasound in ED. </a:t>
            </a:r>
            <a:endParaRPr lang="en-NZ" dirty="0" smtClean="0"/>
          </a:p>
          <a:p>
            <a:pPr marL="137160" indent="0">
              <a:buNone/>
            </a:pPr>
            <a:endParaRPr lang="en-NZ" dirty="0"/>
          </a:p>
          <a:p>
            <a:pPr marL="137160" indent="0">
              <a:buNone/>
            </a:pPr>
            <a:r>
              <a:rPr lang="en-NZ" dirty="0" smtClean="0"/>
              <a:t>In </a:t>
            </a:r>
            <a:r>
              <a:rPr lang="en-NZ" dirty="0"/>
              <a:t>general the use of point of care ultrasound (</a:t>
            </a:r>
            <a:r>
              <a:rPr lang="en-NZ" b="1" dirty="0" err="1"/>
              <a:t>PoCUS</a:t>
            </a:r>
            <a:r>
              <a:rPr lang="en-NZ" dirty="0"/>
              <a:t>) in ED is in a </a:t>
            </a:r>
            <a:r>
              <a:rPr lang="en-NZ" b="1" dirty="0"/>
              <a:t>focused </a:t>
            </a:r>
            <a:r>
              <a:rPr lang="en-NZ" b="1" dirty="0" smtClean="0"/>
              <a:t>fashion</a:t>
            </a:r>
            <a:r>
              <a:rPr lang="en-NZ" dirty="0" smtClean="0"/>
              <a:t>: </a:t>
            </a:r>
          </a:p>
          <a:p>
            <a:pPr marL="137160" indent="0">
              <a:buNone/>
            </a:pPr>
            <a:endParaRPr lang="en-NZ" dirty="0"/>
          </a:p>
          <a:p>
            <a:pPr marL="137160" indent="0">
              <a:buNone/>
            </a:pPr>
            <a:r>
              <a:rPr lang="en-NZ" dirty="0" smtClean="0"/>
              <a:t>That </a:t>
            </a:r>
            <a:r>
              <a:rPr lang="en-NZ" dirty="0"/>
              <a:t>is it is utilised in a specific defined clinical setting to recognise a narrow list of potential diagnoses. Ideally this should answer a binary question </a:t>
            </a:r>
            <a:r>
              <a:rPr lang="en-NZ" dirty="0" err="1"/>
              <a:t>ie</a:t>
            </a:r>
            <a:r>
              <a:rPr lang="en-NZ" dirty="0"/>
              <a:t>. is there a pericardial effusion? </a:t>
            </a:r>
            <a:endParaRPr lang="en-NZ" dirty="0" smtClean="0"/>
          </a:p>
          <a:p>
            <a:pPr marL="137160" indent="0">
              <a:buNone/>
            </a:pPr>
            <a:endParaRPr lang="en-NZ" dirty="0"/>
          </a:p>
          <a:p>
            <a:pPr marL="137160" indent="0">
              <a:buNone/>
            </a:pPr>
            <a:r>
              <a:rPr lang="en-NZ" dirty="0" smtClean="0"/>
              <a:t>Further </a:t>
            </a:r>
            <a:r>
              <a:rPr lang="en-NZ" dirty="0"/>
              <a:t>advanced training and qualification may allow the user to perform further limited studies or rarely a specific comprehensive study. </a:t>
            </a:r>
          </a:p>
        </p:txBody>
      </p:sp>
    </p:spTree>
    <p:extLst>
      <p:ext uri="{BB962C8B-B14F-4D97-AF65-F5344CB8AC3E}">
        <p14:creationId xmlns:p14="http://schemas.microsoft.com/office/powerpoint/2010/main" val="19320395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55377"/>
            <a:ext cx="7488832" cy="5097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9115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28800"/>
            <a:ext cx="8172463" cy="40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52992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pPr marL="137160" indent="0">
              <a:buNone/>
            </a:pPr>
            <a:endParaRPr lang="en-NZ"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811" y="476672"/>
            <a:ext cx="7200800" cy="6157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72463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53" y="1052736"/>
            <a:ext cx="8810625"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335" y="4310757"/>
            <a:ext cx="67056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5486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67" y="188640"/>
            <a:ext cx="8304212" cy="2638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638" y="3111766"/>
            <a:ext cx="1828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464" y="2979669"/>
            <a:ext cx="6437912" cy="703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164" y="3789040"/>
            <a:ext cx="7580590" cy="1096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32" y="4941168"/>
            <a:ext cx="6351302" cy="1771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34697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Principle of Image Formation</a:t>
            </a:r>
            <a:endParaRPr lang="en-NZ" dirty="0"/>
          </a:p>
        </p:txBody>
      </p:sp>
      <p:sp>
        <p:nvSpPr>
          <p:cNvPr id="3" name="Content Placeholder 2"/>
          <p:cNvSpPr>
            <a:spLocks noGrp="1"/>
          </p:cNvSpPr>
          <p:nvPr>
            <p:ph idx="1"/>
          </p:nvPr>
        </p:nvSpPr>
        <p:spPr/>
        <p:txBody>
          <a:bodyPr/>
          <a:lstStyle/>
          <a:p>
            <a:endParaRPr lang="en-NZ"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60654"/>
            <a:ext cx="7941882" cy="4059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6229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6632"/>
            <a:ext cx="7918276" cy="387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1" y="4077072"/>
            <a:ext cx="6291609" cy="2697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7231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Transducers – Piezoelectric Effect</a:t>
            </a:r>
            <a:endParaRPr lang="en-NZ" dirty="0"/>
          </a:p>
        </p:txBody>
      </p:sp>
      <p:sp>
        <p:nvSpPr>
          <p:cNvPr id="3" name="Content Placeholder 2"/>
          <p:cNvSpPr>
            <a:spLocks noGrp="1"/>
          </p:cNvSpPr>
          <p:nvPr>
            <p:ph idx="1"/>
          </p:nvPr>
        </p:nvSpPr>
        <p:spPr/>
        <p:txBody>
          <a:bodyPr/>
          <a:lstStyle/>
          <a:p>
            <a:endParaRPr lang="en-NZ"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12776"/>
            <a:ext cx="5548287" cy="222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3789040"/>
            <a:ext cx="6192688" cy="2815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63699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88640"/>
            <a:ext cx="7632848" cy="6347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76265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sp>
        <p:nvSpPr>
          <p:cNvPr id="3" name="Content Placeholder 2"/>
          <p:cNvSpPr>
            <a:spLocks noGrp="1"/>
          </p:cNvSpPr>
          <p:nvPr>
            <p:ph idx="1"/>
          </p:nvPr>
        </p:nvSpPr>
        <p:spPr/>
        <p:txBody>
          <a:bodyPr/>
          <a:lstStyle/>
          <a:p>
            <a:endParaRPr lang="en-NZ" dirty="0"/>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2204864"/>
            <a:ext cx="2808312" cy="97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7" y="116632"/>
            <a:ext cx="5970759"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92101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r>
              <a:rPr lang="en-NZ" dirty="0" smtClean="0"/>
              <a:t>Bio effects and safety </a:t>
            </a:r>
          </a:p>
          <a:p>
            <a:endParaRPr lang="en-NZ" dirty="0"/>
          </a:p>
          <a:p>
            <a:r>
              <a:rPr lang="en-NZ" dirty="0" smtClean="0"/>
              <a:t>ALARA principles </a:t>
            </a:r>
            <a:endParaRPr lang="en-NZ" dirty="0"/>
          </a:p>
        </p:txBody>
      </p:sp>
    </p:spTree>
    <p:extLst>
      <p:ext uri="{BB962C8B-B14F-4D97-AF65-F5344CB8AC3E}">
        <p14:creationId xmlns:p14="http://schemas.microsoft.com/office/powerpoint/2010/main" val="23357190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err="1" smtClean="0"/>
              <a:t>Beamwidth</a:t>
            </a:r>
            <a:r>
              <a:rPr lang="en-NZ" dirty="0" smtClean="0"/>
              <a:t>, Focusing and Lateral </a:t>
            </a:r>
            <a:r>
              <a:rPr lang="en-NZ" dirty="0"/>
              <a:t>R</a:t>
            </a:r>
            <a:r>
              <a:rPr lang="en-NZ" dirty="0" smtClean="0"/>
              <a:t>esolution</a:t>
            </a:r>
            <a:endParaRPr lang="en-NZ" dirty="0"/>
          </a:p>
        </p:txBody>
      </p:sp>
      <p:sp>
        <p:nvSpPr>
          <p:cNvPr id="3" name="Content Placeholder 2"/>
          <p:cNvSpPr>
            <a:spLocks noGrp="1"/>
          </p:cNvSpPr>
          <p:nvPr>
            <p:ph idx="1"/>
          </p:nvPr>
        </p:nvSpPr>
        <p:spPr/>
        <p:txBody>
          <a:bodyPr/>
          <a:lstStyle/>
          <a:p>
            <a:endParaRPr lang="en-NZ"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293" y="1340768"/>
            <a:ext cx="6299200" cy="490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26420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8270"/>
            <a:ext cx="5904656" cy="4470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638672"/>
            <a:ext cx="5895429" cy="2287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63661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RESOLUTION</a:t>
            </a:r>
            <a:endParaRPr lang="en-NZ" dirty="0"/>
          </a:p>
        </p:txBody>
      </p:sp>
      <p:sp>
        <p:nvSpPr>
          <p:cNvPr id="3" name="Content Placeholder 2"/>
          <p:cNvSpPr>
            <a:spLocks noGrp="1"/>
          </p:cNvSpPr>
          <p:nvPr>
            <p:ph idx="1"/>
          </p:nvPr>
        </p:nvSpPr>
        <p:spPr/>
        <p:txBody>
          <a:bodyPr/>
          <a:lstStyle/>
          <a:p>
            <a:endParaRPr lang="en-NZ"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196752"/>
            <a:ext cx="6173100" cy="5485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36431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84784"/>
            <a:ext cx="8648700"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42025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pPr marL="137160" indent="0">
              <a:buNone/>
            </a:pPr>
            <a:endParaRPr lang="en-NZ"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787400"/>
            <a:ext cx="5683250" cy="528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68645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a:t>To achieve the best axial resolution</a:t>
            </a:r>
            <a:br>
              <a:rPr lang="en-NZ" dirty="0"/>
            </a:br>
            <a:endParaRPr lang="en-NZ" dirty="0"/>
          </a:p>
        </p:txBody>
      </p:sp>
      <p:sp>
        <p:nvSpPr>
          <p:cNvPr id="3" name="Content Placeholder 2"/>
          <p:cNvSpPr>
            <a:spLocks noGrp="1"/>
          </p:cNvSpPr>
          <p:nvPr>
            <p:ph idx="1"/>
          </p:nvPr>
        </p:nvSpPr>
        <p:spPr/>
        <p:txBody>
          <a:bodyPr/>
          <a:lstStyle/>
          <a:p>
            <a:pPr marL="137160" indent="0" algn="ctr">
              <a:buNone/>
            </a:pPr>
            <a:endParaRPr lang="en-NZ" b="1"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731" y="1268760"/>
            <a:ext cx="6890283" cy="2531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942" y="4005064"/>
            <a:ext cx="6878690"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25349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285750"/>
            <a:ext cx="8724900" cy="628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03802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916832"/>
            <a:ext cx="8648700"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6761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676275"/>
            <a:ext cx="8724900" cy="550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49402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71655"/>
            <a:ext cx="8514274" cy="1733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416424"/>
            <a:ext cx="8677275"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77641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Documentation</a:t>
            </a:r>
            <a:endParaRPr lang="en-NZ" dirty="0"/>
          </a:p>
        </p:txBody>
      </p:sp>
      <p:sp>
        <p:nvSpPr>
          <p:cNvPr id="3" name="Content Placeholder 2"/>
          <p:cNvSpPr>
            <a:spLocks noGrp="1"/>
          </p:cNvSpPr>
          <p:nvPr>
            <p:ph idx="1"/>
          </p:nvPr>
        </p:nvSpPr>
        <p:spPr/>
        <p:txBody>
          <a:bodyPr>
            <a:normAutofit lnSpcReduction="10000"/>
          </a:bodyPr>
          <a:lstStyle/>
          <a:p>
            <a:endParaRPr lang="en-NZ" sz="1200" dirty="0" smtClean="0"/>
          </a:p>
          <a:p>
            <a:endParaRPr lang="en-NZ" sz="1200" dirty="0"/>
          </a:p>
          <a:p>
            <a:endParaRPr lang="en-NZ" sz="1200" dirty="0" smtClean="0"/>
          </a:p>
          <a:p>
            <a:endParaRPr lang="en-NZ" sz="1200" dirty="0"/>
          </a:p>
          <a:p>
            <a:endParaRPr lang="en-NZ" sz="1200" dirty="0" smtClean="0"/>
          </a:p>
          <a:p>
            <a:endParaRPr lang="en-NZ" sz="1200" dirty="0"/>
          </a:p>
          <a:p>
            <a:endParaRPr lang="en-NZ" sz="1200" dirty="0" smtClean="0"/>
          </a:p>
          <a:p>
            <a:endParaRPr lang="en-NZ" sz="1200" dirty="0"/>
          </a:p>
          <a:p>
            <a:endParaRPr lang="en-NZ" sz="1200" dirty="0" smtClean="0"/>
          </a:p>
          <a:p>
            <a:endParaRPr lang="en-NZ" sz="1200" dirty="0"/>
          </a:p>
          <a:p>
            <a:endParaRPr lang="en-NZ" sz="1200" dirty="0" smtClean="0"/>
          </a:p>
          <a:p>
            <a:endParaRPr lang="en-NZ" sz="1200" dirty="0"/>
          </a:p>
          <a:p>
            <a:endParaRPr lang="en-NZ" sz="1200" dirty="0" smtClean="0"/>
          </a:p>
          <a:p>
            <a:endParaRPr lang="en-NZ" sz="1200" dirty="0"/>
          </a:p>
          <a:p>
            <a:endParaRPr lang="en-NZ" sz="1200" dirty="0" smtClean="0"/>
          </a:p>
          <a:p>
            <a:endParaRPr lang="en-NZ" sz="1200" dirty="0"/>
          </a:p>
          <a:p>
            <a:endParaRPr lang="en-NZ" sz="1200" dirty="0" smtClean="0"/>
          </a:p>
          <a:p>
            <a:endParaRPr lang="en-NZ" sz="1200" dirty="0"/>
          </a:p>
          <a:p>
            <a:endParaRPr lang="en-NZ" sz="1200" dirty="0" smtClean="0"/>
          </a:p>
          <a:p>
            <a:endParaRPr lang="en-NZ" sz="1200" dirty="0"/>
          </a:p>
          <a:p>
            <a:r>
              <a:rPr lang="en-NZ" sz="1200" dirty="0" smtClean="0"/>
              <a:t>ED Ultrasound (intranet) </a:t>
            </a:r>
          </a:p>
          <a:p>
            <a:pPr marL="137160" indent="0">
              <a:buNone/>
            </a:pPr>
            <a:endParaRPr lang="en-NZ" sz="1200" dirty="0" smtClean="0"/>
          </a:p>
          <a:p>
            <a:pPr marL="137160" indent="0">
              <a:buNone/>
            </a:pPr>
            <a:r>
              <a:rPr lang="en-NZ" sz="1200" dirty="0" smtClean="0"/>
              <a:t>https</a:t>
            </a:r>
            <a:r>
              <a:rPr lang="en-NZ" sz="1200" dirty="0"/>
              <a:t>://cmhealth.hanz.health.nz/Emergency%20Department/WBDIPN/Pages/EDUltrasound.aspx</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204864"/>
            <a:ext cx="3582162" cy="1803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911" y="1196752"/>
            <a:ext cx="4452182" cy="4634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60774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ARTIFACTS </a:t>
            </a:r>
            <a:endParaRPr lang="en-NZ" dirty="0"/>
          </a:p>
        </p:txBody>
      </p:sp>
      <p:sp>
        <p:nvSpPr>
          <p:cNvPr id="3" name="Content Placeholder 2"/>
          <p:cNvSpPr>
            <a:spLocks noGrp="1"/>
          </p:cNvSpPr>
          <p:nvPr>
            <p:ph idx="1"/>
          </p:nvPr>
        </p:nvSpPr>
        <p:spPr/>
        <p:txBody>
          <a:bodyPr/>
          <a:lstStyle/>
          <a:p>
            <a:endParaRPr lang="en-NZ"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340768"/>
            <a:ext cx="8023748"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428" y="3566532"/>
            <a:ext cx="8094880" cy="1806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67209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980728"/>
            <a:ext cx="6602024" cy="5208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18486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Attenuation </a:t>
            </a:r>
            <a:r>
              <a:rPr lang="en-NZ" dirty="0" err="1" smtClean="0"/>
              <a:t>Artifacts</a:t>
            </a:r>
            <a:endParaRPr lang="en-NZ" dirty="0"/>
          </a:p>
        </p:txBody>
      </p:sp>
      <p:sp>
        <p:nvSpPr>
          <p:cNvPr id="3" name="Content Placeholder 2"/>
          <p:cNvSpPr>
            <a:spLocks noGrp="1"/>
          </p:cNvSpPr>
          <p:nvPr>
            <p:ph idx="1"/>
          </p:nvPr>
        </p:nvSpPr>
        <p:spPr/>
        <p:txBody>
          <a:bodyPr/>
          <a:lstStyle/>
          <a:p>
            <a:endParaRPr lang="en-NZ"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650" y="1340768"/>
            <a:ext cx="6616700" cy="520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30937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988840"/>
            <a:ext cx="7712054" cy="3278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26408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46581"/>
            <a:ext cx="7692022" cy="4072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76323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916832"/>
            <a:ext cx="7858695" cy="3514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9688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24050"/>
            <a:ext cx="8543925"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7670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603821"/>
            <a:ext cx="5695950" cy="568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49707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Depth </a:t>
            </a:r>
            <a:r>
              <a:rPr lang="en-NZ" dirty="0" err="1" smtClean="0"/>
              <a:t>Artifacts</a:t>
            </a:r>
            <a:endParaRPr lang="en-NZ" dirty="0"/>
          </a:p>
        </p:txBody>
      </p:sp>
      <p:sp>
        <p:nvSpPr>
          <p:cNvPr id="3" name="Content Placeholder 2"/>
          <p:cNvSpPr>
            <a:spLocks noGrp="1"/>
          </p:cNvSpPr>
          <p:nvPr>
            <p:ph idx="1"/>
          </p:nvPr>
        </p:nvSpPr>
        <p:spPr/>
        <p:txBody>
          <a:bodyPr/>
          <a:lstStyle/>
          <a:p>
            <a:endParaRPr lang="en-NZ"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420888"/>
            <a:ext cx="8431725" cy="1948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52277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30" y="404664"/>
            <a:ext cx="6972739" cy="2218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872" y="2852936"/>
            <a:ext cx="7005834" cy="589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5515" y="3645024"/>
            <a:ext cx="5907693" cy="2867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10030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err="1" smtClean="0"/>
              <a:t>Qpath</a:t>
            </a:r>
            <a:r>
              <a:rPr lang="en-NZ" dirty="0" smtClean="0"/>
              <a:t> </a:t>
            </a:r>
            <a:endParaRPr lang="en-NZ" dirty="0"/>
          </a:p>
        </p:txBody>
      </p:sp>
      <p:sp>
        <p:nvSpPr>
          <p:cNvPr id="3" name="Content Placeholder 2"/>
          <p:cNvSpPr>
            <a:spLocks noGrp="1"/>
          </p:cNvSpPr>
          <p:nvPr>
            <p:ph idx="1"/>
          </p:nvPr>
        </p:nvSpPr>
        <p:spPr/>
        <p:txBody>
          <a:bodyPr/>
          <a:lstStyle/>
          <a:p>
            <a:r>
              <a:rPr lang="en-NZ" dirty="0" smtClean="0"/>
              <a:t>Cloud Storage system</a:t>
            </a:r>
          </a:p>
          <a:p>
            <a:endParaRPr lang="en-NZ" dirty="0"/>
          </a:p>
          <a:p>
            <a:r>
              <a:rPr lang="en-NZ" dirty="0" smtClean="0"/>
              <a:t>Logins</a:t>
            </a:r>
          </a:p>
          <a:p>
            <a:endParaRPr lang="en-NZ" dirty="0"/>
          </a:p>
          <a:p>
            <a:r>
              <a:rPr lang="en-NZ" dirty="0" smtClean="0"/>
              <a:t>How to use and manipulate </a:t>
            </a:r>
          </a:p>
          <a:p>
            <a:endParaRPr lang="en-NZ" dirty="0"/>
          </a:p>
          <a:p>
            <a:r>
              <a:rPr lang="en-NZ" dirty="0" smtClean="0"/>
              <a:t>How to complete QA submission </a:t>
            </a:r>
            <a:endParaRPr lang="en-NZ" dirty="0"/>
          </a:p>
        </p:txBody>
      </p:sp>
    </p:spTree>
    <p:extLst>
      <p:ext uri="{BB962C8B-B14F-4D97-AF65-F5344CB8AC3E}">
        <p14:creationId xmlns:p14="http://schemas.microsoft.com/office/powerpoint/2010/main" val="19713673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548680"/>
            <a:ext cx="7641271" cy="552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32663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785" y="188640"/>
            <a:ext cx="6445250" cy="114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376" y="1430298"/>
            <a:ext cx="5858801"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551" y="3975460"/>
            <a:ext cx="6140450" cy="260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46020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84" y="321420"/>
            <a:ext cx="8713630" cy="3778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126" y="4221088"/>
            <a:ext cx="2924175"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28013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8435"/>
            <a:ext cx="5124450"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994" y="1290497"/>
            <a:ext cx="3238500"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3789040"/>
            <a:ext cx="5500290" cy="293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60117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692696"/>
            <a:ext cx="6545783" cy="5316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70268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err="1" smtClean="0"/>
              <a:t>Beamwidth</a:t>
            </a:r>
            <a:r>
              <a:rPr lang="en-NZ" dirty="0" smtClean="0"/>
              <a:t> </a:t>
            </a:r>
            <a:r>
              <a:rPr lang="en-NZ" dirty="0" err="1" smtClean="0"/>
              <a:t>Artifacts</a:t>
            </a:r>
            <a:endParaRPr lang="en-NZ" dirty="0"/>
          </a:p>
        </p:txBody>
      </p:sp>
      <p:sp>
        <p:nvSpPr>
          <p:cNvPr id="3" name="Content Placeholder 2"/>
          <p:cNvSpPr>
            <a:spLocks noGrp="1"/>
          </p:cNvSpPr>
          <p:nvPr>
            <p:ph idx="1"/>
          </p:nvPr>
        </p:nvSpPr>
        <p:spPr/>
        <p:txBody>
          <a:bodyPr/>
          <a:lstStyle/>
          <a:p>
            <a:endParaRPr lang="en-NZ"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492896"/>
            <a:ext cx="8680253" cy="2287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3392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25" y="1196752"/>
            <a:ext cx="6635750" cy="490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54956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525" y="19050"/>
            <a:ext cx="6838950" cy="681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99309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32656"/>
            <a:ext cx="6134100" cy="457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91" y="5157192"/>
            <a:ext cx="8029575"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66193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88640"/>
            <a:ext cx="7839075"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83549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151"/>
            <a:ext cx="8229600" cy="1143000"/>
          </a:xfrm>
        </p:spPr>
        <p:txBody>
          <a:bodyPr/>
          <a:lstStyle/>
          <a:p>
            <a:r>
              <a:rPr lang="en-NZ" dirty="0" smtClean="0"/>
              <a:t>Machine Care </a:t>
            </a:r>
            <a:endParaRPr lang="en-NZ" dirty="0"/>
          </a:p>
        </p:txBody>
      </p:sp>
      <p:sp>
        <p:nvSpPr>
          <p:cNvPr id="3" name="Content Placeholder 2"/>
          <p:cNvSpPr>
            <a:spLocks noGrp="1"/>
          </p:cNvSpPr>
          <p:nvPr>
            <p:ph idx="1"/>
          </p:nvPr>
        </p:nvSpPr>
        <p:spPr/>
        <p:txBody>
          <a:bodyPr/>
          <a:lstStyle/>
          <a:p>
            <a:endParaRPr lang="en-NZ" dirty="0"/>
          </a:p>
        </p:txBody>
      </p:sp>
      <p:pic>
        <p:nvPicPr>
          <p:cNvPr id="2050" name="Picture 2" descr="C:\Users\moons\Desktop\machine+ca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908720"/>
            <a:ext cx="4752528" cy="5764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949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59" y="116632"/>
            <a:ext cx="7157881"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4271683"/>
            <a:ext cx="3572934" cy="2586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81088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84784"/>
            <a:ext cx="6604000" cy="370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12037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1604963"/>
            <a:ext cx="8639175" cy="364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17273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260648"/>
            <a:ext cx="9096375"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302" y="2129825"/>
            <a:ext cx="6330950" cy="476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74346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88640"/>
            <a:ext cx="6426200" cy="156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542" y="1781558"/>
            <a:ext cx="6936345" cy="5076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62626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KNOBOLOGY </a:t>
            </a:r>
            <a:endParaRPr lang="en-NZ" dirty="0"/>
          </a:p>
        </p:txBody>
      </p:sp>
      <p:sp>
        <p:nvSpPr>
          <p:cNvPr id="3" name="Content Placeholder 2"/>
          <p:cNvSpPr>
            <a:spLocks noGrp="1"/>
          </p:cNvSpPr>
          <p:nvPr>
            <p:ph idx="1"/>
          </p:nvPr>
        </p:nvSpPr>
        <p:spPr/>
        <p:txBody>
          <a:bodyPr/>
          <a:lstStyle/>
          <a:p>
            <a:endParaRPr lang="en-NZ"/>
          </a:p>
        </p:txBody>
      </p:sp>
      <p:pic>
        <p:nvPicPr>
          <p:cNvPr id="61442" name="Picture 2" descr="C:\Users\moons\Desktop\CX5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340768"/>
            <a:ext cx="5256584" cy="503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9025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normAutofit fontScale="77500" lnSpcReduction="20000"/>
          </a:bodyPr>
          <a:lstStyle/>
          <a:p>
            <a:pPr marL="137160" indent="0">
              <a:buNone/>
            </a:pPr>
            <a:r>
              <a:rPr lang="en-NZ" b="1" u="sng" dirty="0" smtClean="0"/>
              <a:t>DEPTH</a:t>
            </a:r>
          </a:p>
          <a:p>
            <a:pPr marL="137160" indent="0">
              <a:buNone/>
            </a:pPr>
            <a:endParaRPr lang="en-NZ" b="1" u="sng" dirty="0"/>
          </a:p>
          <a:p>
            <a:pPr marL="137160" indent="0">
              <a:buNone/>
            </a:pPr>
            <a:r>
              <a:rPr lang="en-NZ" dirty="0"/>
              <a:t>Ensure your depth is adequate and the area of interest in your image is optimised. Generally starting with a slightly deeper field of view and then reducing the depth is a practical way to ensure you don’t miss anything of interest (e.g. pericardial effusion in cardiac Parasternal-Long-Axis view</a:t>
            </a:r>
            <a:r>
              <a:rPr lang="en-NZ" dirty="0" smtClean="0"/>
              <a:t>)</a:t>
            </a:r>
          </a:p>
          <a:p>
            <a:pPr marL="137160" indent="0">
              <a:buNone/>
            </a:pPr>
            <a:endParaRPr lang="en-NZ" dirty="0"/>
          </a:p>
          <a:p>
            <a:r>
              <a:rPr lang="en-NZ" dirty="0"/>
              <a:t>Reducing depth:</a:t>
            </a:r>
          </a:p>
          <a:p>
            <a:pPr lvl="1"/>
            <a:r>
              <a:rPr lang="en-NZ" dirty="0"/>
              <a:t>Improves image resolution</a:t>
            </a:r>
          </a:p>
          <a:p>
            <a:pPr lvl="1"/>
            <a:r>
              <a:rPr lang="en-NZ" dirty="0"/>
              <a:t>Makes the area of interest physically easier for you to visualise </a:t>
            </a:r>
          </a:p>
          <a:p>
            <a:pPr lvl="1"/>
            <a:r>
              <a:rPr lang="en-NZ" dirty="0"/>
              <a:t>Helps make any measurements more </a:t>
            </a:r>
            <a:r>
              <a:rPr lang="en-NZ" dirty="0" smtClean="0"/>
              <a:t>accurate</a:t>
            </a:r>
          </a:p>
          <a:p>
            <a:pPr marL="585216" lvl="1" indent="0">
              <a:buNone/>
            </a:pPr>
            <a:endParaRPr lang="en-NZ" dirty="0"/>
          </a:p>
          <a:p>
            <a:r>
              <a:rPr lang="en-NZ" dirty="0"/>
              <a:t>A general rule is that the area of interest should take up about 80% of your screen</a:t>
            </a:r>
          </a:p>
          <a:p>
            <a:endParaRPr lang="en-NZ" dirty="0"/>
          </a:p>
        </p:txBody>
      </p:sp>
    </p:spTree>
    <p:extLst>
      <p:ext uri="{BB962C8B-B14F-4D97-AF65-F5344CB8AC3E}">
        <p14:creationId xmlns:p14="http://schemas.microsoft.com/office/powerpoint/2010/main" val="42737160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normAutofit fontScale="77500" lnSpcReduction="20000"/>
          </a:bodyPr>
          <a:lstStyle/>
          <a:p>
            <a:pPr marL="137160" indent="0">
              <a:buNone/>
            </a:pPr>
            <a:r>
              <a:rPr lang="en-NZ" b="1" dirty="0"/>
              <a:t>GAIN and time gain </a:t>
            </a:r>
            <a:r>
              <a:rPr lang="en-NZ" b="1" dirty="0" smtClean="0"/>
              <a:t>compensation(TGC)</a:t>
            </a:r>
          </a:p>
          <a:p>
            <a:pPr marL="137160" indent="0">
              <a:buNone/>
            </a:pPr>
            <a:endParaRPr lang="en-NZ" b="1" dirty="0"/>
          </a:p>
          <a:p>
            <a:pPr marL="137160" indent="0">
              <a:buNone/>
            </a:pPr>
            <a:r>
              <a:rPr lang="en-NZ" dirty="0"/>
              <a:t>Gain effectively changes the brightness of the image. It is a pre-processing function amplifying the received transducer signals. It does not affect power output from the probe, as such there is no change in intensity of tissue exposure for the patient. </a:t>
            </a:r>
            <a:endParaRPr lang="en-NZ" dirty="0" smtClean="0"/>
          </a:p>
          <a:p>
            <a:pPr marL="137160" indent="0">
              <a:buNone/>
            </a:pPr>
            <a:endParaRPr lang="en-NZ" dirty="0"/>
          </a:p>
          <a:p>
            <a:pPr marL="137160" indent="0">
              <a:buNone/>
            </a:pPr>
            <a:r>
              <a:rPr lang="en-NZ" dirty="0"/>
              <a:t>Depending on the particular machine the gain can be adjusted in different ways</a:t>
            </a:r>
            <a:r>
              <a:rPr lang="en-NZ" dirty="0" smtClean="0"/>
              <a:t>:</a:t>
            </a:r>
          </a:p>
          <a:p>
            <a:pPr marL="137160" indent="0">
              <a:buNone/>
            </a:pPr>
            <a:endParaRPr lang="en-NZ" dirty="0"/>
          </a:p>
          <a:p>
            <a:r>
              <a:rPr lang="en-NZ" b="1" dirty="0"/>
              <a:t>Overall GAIN</a:t>
            </a:r>
            <a:endParaRPr lang="en-NZ" dirty="0"/>
          </a:p>
          <a:p>
            <a:r>
              <a:rPr lang="en-NZ" b="1" dirty="0"/>
              <a:t>Near and Far-field GAIN</a:t>
            </a:r>
            <a:r>
              <a:rPr lang="en-NZ" dirty="0"/>
              <a:t> (</a:t>
            </a:r>
            <a:r>
              <a:rPr lang="en-NZ" dirty="0" err="1"/>
              <a:t>Sonosite</a:t>
            </a:r>
            <a:r>
              <a:rPr lang="en-NZ" dirty="0"/>
              <a:t> X-Porte)</a:t>
            </a:r>
          </a:p>
          <a:p>
            <a:r>
              <a:rPr lang="en-NZ" b="1" dirty="0"/>
              <a:t>Time Gain Compensation</a:t>
            </a:r>
            <a:r>
              <a:rPr lang="en-NZ" dirty="0"/>
              <a:t> (TGC) </a:t>
            </a:r>
          </a:p>
          <a:p>
            <a:pPr marL="137160" indent="0">
              <a:buNone/>
            </a:pPr>
            <a:endParaRPr lang="en-NZ" dirty="0"/>
          </a:p>
        </p:txBody>
      </p:sp>
    </p:spTree>
    <p:extLst>
      <p:ext uri="{BB962C8B-B14F-4D97-AF65-F5344CB8AC3E}">
        <p14:creationId xmlns:p14="http://schemas.microsoft.com/office/powerpoint/2010/main" val="31379504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normAutofit lnSpcReduction="10000"/>
          </a:bodyPr>
          <a:lstStyle/>
          <a:p>
            <a:pPr marL="137160" indent="0">
              <a:buNone/>
            </a:pPr>
            <a:r>
              <a:rPr lang="en-NZ" b="1" dirty="0"/>
              <a:t>Overall GAIN </a:t>
            </a:r>
            <a:r>
              <a:rPr lang="en-NZ" dirty="0"/>
              <a:t>should be adjusted so that grey-scale image contrast resolution is optimal giving a smooth </a:t>
            </a:r>
            <a:r>
              <a:rPr lang="en-NZ" dirty="0" err="1"/>
              <a:t>echotexture</a:t>
            </a:r>
            <a:r>
              <a:rPr lang="en-NZ" dirty="0" smtClean="0"/>
              <a:t>:</a:t>
            </a:r>
          </a:p>
          <a:p>
            <a:pPr marL="137160" indent="0">
              <a:buNone/>
            </a:pPr>
            <a:endParaRPr lang="en-NZ" dirty="0"/>
          </a:p>
          <a:p>
            <a:r>
              <a:rPr lang="en-NZ" dirty="0"/>
              <a:t>Under-gained the image will be too black</a:t>
            </a:r>
          </a:p>
          <a:p>
            <a:r>
              <a:rPr lang="en-NZ" dirty="0"/>
              <a:t>Over-gained the image will be too </a:t>
            </a:r>
            <a:r>
              <a:rPr lang="en-NZ" dirty="0" smtClean="0"/>
              <a:t>white</a:t>
            </a:r>
          </a:p>
          <a:p>
            <a:endParaRPr lang="en-NZ" dirty="0"/>
          </a:p>
          <a:p>
            <a:pPr marL="137160" indent="0">
              <a:buNone/>
            </a:pPr>
            <a:r>
              <a:rPr lang="en-NZ" dirty="0"/>
              <a:t>Excessive gain can result in loss of subtle differences in echo texture, and also increased </a:t>
            </a:r>
            <a:r>
              <a:rPr lang="en-NZ" dirty="0" err="1"/>
              <a:t>artifactual</a:t>
            </a:r>
            <a:r>
              <a:rPr lang="en-NZ" dirty="0"/>
              <a:t> echoes. </a:t>
            </a:r>
          </a:p>
          <a:p>
            <a:endParaRPr lang="en-NZ" dirty="0"/>
          </a:p>
        </p:txBody>
      </p:sp>
    </p:spTree>
    <p:extLst>
      <p:ext uri="{BB962C8B-B14F-4D97-AF65-F5344CB8AC3E}">
        <p14:creationId xmlns:p14="http://schemas.microsoft.com/office/powerpoint/2010/main" val="22563913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62466" name="Picture 2" descr="C:\Users\moons\Desktop\GA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656"/>
            <a:ext cx="8136904" cy="602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8804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Machine Infection </a:t>
            </a:r>
            <a:r>
              <a:rPr lang="en-NZ" dirty="0"/>
              <a:t>C</a:t>
            </a:r>
            <a:r>
              <a:rPr lang="en-NZ" dirty="0" smtClean="0"/>
              <a:t>ontrol</a:t>
            </a:r>
            <a:endParaRPr lang="en-NZ" dirty="0"/>
          </a:p>
        </p:txBody>
      </p:sp>
      <p:sp>
        <p:nvSpPr>
          <p:cNvPr id="3" name="Content Placeholder 2"/>
          <p:cNvSpPr>
            <a:spLocks noGrp="1"/>
          </p:cNvSpPr>
          <p:nvPr>
            <p:ph idx="1"/>
          </p:nvPr>
        </p:nvSpPr>
        <p:spPr/>
        <p:txBody>
          <a:bodyPr>
            <a:normAutofit/>
          </a:bodyPr>
          <a:lstStyle/>
          <a:p>
            <a:pPr marL="137160" indent="0">
              <a:buNone/>
            </a:pPr>
            <a:r>
              <a:rPr lang="en-NZ" b="1" u="sng" dirty="0"/>
              <a:t>PROBE </a:t>
            </a:r>
            <a:r>
              <a:rPr lang="en-NZ" b="1" u="sng" dirty="0" smtClean="0"/>
              <a:t>COVERS</a:t>
            </a:r>
          </a:p>
          <a:p>
            <a:pPr marL="137160" indent="0">
              <a:buNone/>
            </a:pPr>
            <a:endParaRPr lang="en-NZ" b="1" u="sng" dirty="0"/>
          </a:p>
          <a:p>
            <a:pPr marL="137160" indent="0">
              <a:buNone/>
            </a:pPr>
            <a:r>
              <a:rPr lang="en-NZ" dirty="0"/>
              <a:t>Sterile probe cover and sterile gel are required in any circumstance of</a:t>
            </a:r>
            <a:r>
              <a:rPr lang="en-NZ" dirty="0" smtClean="0"/>
              <a:t>:</a:t>
            </a:r>
          </a:p>
          <a:p>
            <a:pPr marL="137160" indent="0">
              <a:buNone/>
            </a:pPr>
            <a:endParaRPr lang="en-NZ" dirty="0"/>
          </a:p>
          <a:p>
            <a:pPr>
              <a:buFont typeface="Arial" panose="020B0604020202020204" pitchFamily="34" charset="0"/>
              <a:buChar char="•"/>
            </a:pPr>
            <a:r>
              <a:rPr lang="en-NZ" dirty="0"/>
              <a:t>Any needle guided procedure </a:t>
            </a:r>
            <a:endParaRPr lang="en-NZ" dirty="0" smtClean="0"/>
          </a:p>
          <a:p>
            <a:pPr marL="137160" indent="0">
              <a:buNone/>
            </a:pPr>
            <a:endParaRPr lang="en-NZ" dirty="0"/>
          </a:p>
          <a:p>
            <a:pPr>
              <a:buFont typeface="Arial" panose="020B0604020202020204" pitchFamily="34" charset="0"/>
              <a:buChar char="•"/>
            </a:pPr>
            <a:r>
              <a:rPr lang="en-NZ" dirty="0"/>
              <a:t>Any external scan in presence of non-intact skin, or blood/body fluid contamination</a:t>
            </a:r>
          </a:p>
          <a:p>
            <a:pPr marL="137160" indent="0">
              <a:buNone/>
            </a:pPr>
            <a:endParaRPr lang="en-NZ" dirty="0"/>
          </a:p>
        </p:txBody>
      </p:sp>
    </p:spTree>
    <p:extLst>
      <p:ext uri="{BB962C8B-B14F-4D97-AF65-F5344CB8AC3E}">
        <p14:creationId xmlns:p14="http://schemas.microsoft.com/office/powerpoint/2010/main" val="14361911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pPr marL="137160" indent="0">
              <a:buNone/>
            </a:pPr>
            <a:r>
              <a:rPr lang="en-NZ" b="1" dirty="0"/>
              <a:t>TGC </a:t>
            </a:r>
            <a:r>
              <a:rPr lang="en-NZ" dirty="0"/>
              <a:t>function changes the gain at varying depths in the field of view. </a:t>
            </a:r>
            <a:endParaRPr lang="en-NZ" dirty="0" smtClean="0"/>
          </a:p>
          <a:p>
            <a:pPr marL="137160" indent="0">
              <a:buNone/>
            </a:pPr>
            <a:endParaRPr lang="en-NZ" dirty="0"/>
          </a:p>
          <a:p>
            <a:r>
              <a:rPr lang="en-NZ" dirty="0"/>
              <a:t>Typically this utilised to increase the receive amplification for weak echoes from depth, and reduce those from strong unwanted echoes that are usually from superficial structures or strong reflectors. </a:t>
            </a:r>
          </a:p>
          <a:p>
            <a:r>
              <a:rPr lang="en-NZ" dirty="0"/>
              <a:t>It can also be used to reduce posterior acoustic enhancement deep to fluid filled structures </a:t>
            </a:r>
          </a:p>
          <a:p>
            <a:pPr marL="137160" indent="0">
              <a:buNone/>
            </a:pPr>
            <a:endParaRPr lang="en-NZ" dirty="0"/>
          </a:p>
        </p:txBody>
      </p:sp>
    </p:spTree>
    <p:extLst>
      <p:ext uri="{BB962C8B-B14F-4D97-AF65-F5344CB8AC3E}">
        <p14:creationId xmlns:p14="http://schemas.microsoft.com/office/powerpoint/2010/main" val="25210322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63490" name="Picture 2" descr="C:\Users\moons\Desktop\GA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556792"/>
            <a:ext cx="6350000"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063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normAutofit fontScale="70000" lnSpcReduction="20000"/>
          </a:bodyPr>
          <a:lstStyle/>
          <a:p>
            <a:pPr marL="137160" indent="0">
              <a:buNone/>
            </a:pPr>
            <a:r>
              <a:rPr lang="en-NZ" b="1" u="sng" dirty="0" smtClean="0"/>
              <a:t>FOCUS</a:t>
            </a:r>
          </a:p>
          <a:p>
            <a:pPr marL="137160" indent="0">
              <a:buNone/>
            </a:pPr>
            <a:endParaRPr lang="en-NZ" b="1" u="sng" dirty="0"/>
          </a:p>
          <a:p>
            <a:pPr marL="137160" indent="0">
              <a:buNone/>
            </a:pPr>
            <a:r>
              <a:rPr lang="en-NZ" dirty="0"/>
              <a:t>The focus is where the ultrasound beam is at its narrowest and the best spatial resolution will occur</a:t>
            </a:r>
            <a:r>
              <a:rPr lang="en-NZ" dirty="0" smtClean="0"/>
              <a:t>:</a:t>
            </a:r>
          </a:p>
          <a:p>
            <a:pPr marL="137160" indent="0">
              <a:buNone/>
            </a:pPr>
            <a:endParaRPr lang="en-NZ" dirty="0"/>
          </a:p>
          <a:p>
            <a:r>
              <a:rPr lang="en-NZ" dirty="0"/>
              <a:t>Some machines have auto focus whilst others will allow the user to manipulate the focal depth. The focus is usually indicated by an arrow or triangle marker on the left of the screen. </a:t>
            </a:r>
            <a:endParaRPr lang="en-NZ" dirty="0" smtClean="0"/>
          </a:p>
          <a:p>
            <a:pPr marL="137160" indent="0">
              <a:buNone/>
            </a:pPr>
            <a:endParaRPr lang="en-NZ" dirty="0"/>
          </a:p>
          <a:p>
            <a:r>
              <a:rPr lang="en-NZ" dirty="0"/>
              <a:t>The focus should be placed at the depth of interest in the image, or just deep to it</a:t>
            </a:r>
            <a:r>
              <a:rPr lang="en-NZ" dirty="0" smtClean="0"/>
              <a:t>:</a:t>
            </a:r>
          </a:p>
          <a:p>
            <a:pPr marL="137160" indent="0">
              <a:buNone/>
            </a:pPr>
            <a:endParaRPr lang="en-NZ" dirty="0"/>
          </a:p>
          <a:p>
            <a:pPr lvl="1"/>
            <a:r>
              <a:rPr lang="en-NZ" dirty="0"/>
              <a:t>spatial resolution will be maximised</a:t>
            </a:r>
          </a:p>
          <a:p>
            <a:pPr lvl="1"/>
            <a:r>
              <a:rPr lang="en-NZ" dirty="0"/>
              <a:t>improved image clarity</a:t>
            </a:r>
          </a:p>
          <a:p>
            <a:pPr lvl="1"/>
            <a:r>
              <a:rPr lang="en-NZ" dirty="0"/>
              <a:t>more accurate </a:t>
            </a:r>
            <a:r>
              <a:rPr lang="en-NZ" dirty="0" err="1"/>
              <a:t>caliper</a:t>
            </a:r>
            <a:r>
              <a:rPr lang="en-NZ" dirty="0"/>
              <a:t> measurements </a:t>
            </a:r>
          </a:p>
          <a:p>
            <a:endParaRPr lang="en-NZ" dirty="0"/>
          </a:p>
        </p:txBody>
      </p:sp>
    </p:spTree>
    <p:extLst>
      <p:ext uri="{BB962C8B-B14F-4D97-AF65-F5344CB8AC3E}">
        <p14:creationId xmlns:p14="http://schemas.microsoft.com/office/powerpoint/2010/main" val="19767233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64514" name="Picture 2" descr="C:\Users\moons\Desktop\foc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40768"/>
            <a:ext cx="6350001" cy="443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0147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normAutofit fontScale="77500" lnSpcReduction="20000"/>
          </a:bodyPr>
          <a:lstStyle/>
          <a:p>
            <a:pPr marL="137160" indent="0">
              <a:buNone/>
            </a:pPr>
            <a:r>
              <a:rPr lang="en-NZ" b="1" u="sng" dirty="0" smtClean="0"/>
              <a:t>ZOOM</a:t>
            </a:r>
          </a:p>
          <a:p>
            <a:pPr marL="137160" indent="0">
              <a:buNone/>
            </a:pPr>
            <a:endParaRPr lang="en-NZ" u="sng" dirty="0"/>
          </a:p>
          <a:p>
            <a:pPr marL="137160" indent="0">
              <a:buNone/>
            </a:pPr>
            <a:r>
              <a:rPr lang="en-NZ" dirty="0"/>
              <a:t>Write zoom (pre-processing function</a:t>
            </a:r>
            <a:r>
              <a:rPr lang="en-NZ" dirty="0" smtClean="0"/>
              <a:t>):</a:t>
            </a:r>
          </a:p>
          <a:p>
            <a:pPr marL="137160" indent="0">
              <a:buNone/>
            </a:pPr>
            <a:endParaRPr lang="en-NZ" dirty="0"/>
          </a:p>
          <a:p>
            <a:r>
              <a:rPr lang="en-NZ" dirty="0"/>
              <a:t>The write zoom is a dynamic function that allows the user to select an area of interest within the image and zoom in. </a:t>
            </a:r>
            <a:endParaRPr lang="en-NZ" dirty="0" smtClean="0"/>
          </a:p>
          <a:p>
            <a:pPr marL="137160" indent="0">
              <a:buNone/>
            </a:pPr>
            <a:endParaRPr lang="en-NZ" dirty="0"/>
          </a:p>
          <a:p>
            <a:r>
              <a:rPr lang="en-NZ" dirty="0"/>
              <a:t>Enlarges small areas of interest e.g. early pregnancy </a:t>
            </a:r>
            <a:endParaRPr lang="en-NZ" dirty="0" smtClean="0"/>
          </a:p>
          <a:p>
            <a:pPr marL="137160" indent="0">
              <a:buNone/>
            </a:pPr>
            <a:endParaRPr lang="en-NZ" dirty="0"/>
          </a:p>
          <a:p>
            <a:r>
              <a:rPr lang="en-NZ" dirty="0"/>
              <a:t>Makes it easier to measure small luminal distances e.g. CBD</a:t>
            </a:r>
          </a:p>
          <a:p>
            <a:pPr lvl="1"/>
            <a:r>
              <a:rPr lang="en-NZ" dirty="0"/>
              <a:t>Image resolution is maintained</a:t>
            </a:r>
          </a:p>
          <a:p>
            <a:pPr lvl="1"/>
            <a:r>
              <a:rPr lang="en-NZ" dirty="0"/>
              <a:t>Improved frame rate as reduced number of lines of sight </a:t>
            </a:r>
          </a:p>
          <a:p>
            <a:endParaRPr lang="en-NZ" dirty="0"/>
          </a:p>
        </p:txBody>
      </p:sp>
    </p:spTree>
    <p:extLst>
      <p:ext uri="{BB962C8B-B14F-4D97-AF65-F5344CB8AC3E}">
        <p14:creationId xmlns:p14="http://schemas.microsoft.com/office/powerpoint/2010/main" val="40124613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err="1" smtClean="0"/>
              <a:t>Othe</a:t>
            </a:r>
            <a:r>
              <a:rPr lang="en-NZ" dirty="0" smtClean="0"/>
              <a:t> Important </a:t>
            </a:r>
            <a:r>
              <a:rPr lang="en-NZ" dirty="0"/>
              <a:t>T</a:t>
            </a:r>
            <a:r>
              <a:rPr lang="en-NZ" dirty="0" smtClean="0"/>
              <a:t>opics</a:t>
            </a:r>
            <a:endParaRPr lang="en-NZ" dirty="0"/>
          </a:p>
        </p:txBody>
      </p:sp>
      <p:sp>
        <p:nvSpPr>
          <p:cNvPr id="3" name="Content Placeholder 2"/>
          <p:cNvSpPr>
            <a:spLocks noGrp="1"/>
          </p:cNvSpPr>
          <p:nvPr>
            <p:ph idx="1"/>
          </p:nvPr>
        </p:nvSpPr>
        <p:spPr/>
        <p:txBody>
          <a:bodyPr/>
          <a:lstStyle/>
          <a:p>
            <a:pPr marL="137160" indent="0">
              <a:buNone/>
            </a:pPr>
            <a:r>
              <a:rPr lang="en-NZ" dirty="0" smtClean="0"/>
              <a:t>PROBECRAFT</a:t>
            </a:r>
          </a:p>
          <a:p>
            <a:pPr marL="137160" indent="0">
              <a:buNone/>
            </a:pPr>
            <a:endParaRPr lang="en-NZ" dirty="0"/>
          </a:p>
          <a:p>
            <a:pPr marL="137160" indent="0">
              <a:buNone/>
            </a:pPr>
            <a:r>
              <a:rPr lang="en-NZ" dirty="0" smtClean="0"/>
              <a:t>BIOEFFECTS AND SFAETY</a:t>
            </a:r>
          </a:p>
          <a:p>
            <a:pPr marL="137160" indent="0">
              <a:buNone/>
            </a:pPr>
            <a:endParaRPr lang="en-NZ" dirty="0"/>
          </a:p>
          <a:p>
            <a:pPr marL="137160" indent="0">
              <a:buNone/>
            </a:pPr>
            <a:r>
              <a:rPr lang="en-NZ" dirty="0" smtClean="0"/>
              <a:t>LABELLING AND DOCUMENTATION </a:t>
            </a:r>
          </a:p>
          <a:p>
            <a:pPr marL="137160" indent="0">
              <a:buNone/>
            </a:pPr>
            <a:endParaRPr lang="en-NZ" dirty="0"/>
          </a:p>
          <a:p>
            <a:pPr marL="137160" indent="0">
              <a:buNone/>
            </a:pPr>
            <a:endParaRPr lang="en-NZ" dirty="0"/>
          </a:p>
        </p:txBody>
      </p:sp>
    </p:spTree>
    <p:extLst>
      <p:ext uri="{BB962C8B-B14F-4D97-AF65-F5344CB8AC3E}">
        <p14:creationId xmlns:p14="http://schemas.microsoft.com/office/powerpoint/2010/main" val="36543701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pic>
        <p:nvPicPr>
          <p:cNvPr id="4" name="Picture 2" descr="C:\Users\moons\Desktop\LLD.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2971875"/>
            <a:ext cx="3200564" cy="14986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1520" y="1772816"/>
            <a:ext cx="8568952" cy="4832092"/>
          </a:xfrm>
          <a:prstGeom prst="rect">
            <a:avLst/>
          </a:prstGeom>
        </p:spPr>
        <p:txBody>
          <a:bodyPr wrap="square">
            <a:spAutoFit/>
          </a:bodyPr>
          <a:lstStyle/>
          <a:p>
            <a:pPr marL="137160" indent="0">
              <a:buNone/>
            </a:pPr>
            <a:r>
              <a:rPr lang="en-NZ" sz="2000" b="1" u="sng" dirty="0"/>
              <a:t>DISINFECTION- LLD and HLD </a:t>
            </a:r>
            <a:endParaRPr lang="en-NZ" sz="2000" b="1" u="sng" dirty="0" smtClean="0"/>
          </a:p>
          <a:p>
            <a:pPr marL="137160" indent="0">
              <a:buNone/>
            </a:pPr>
            <a:endParaRPr lang="en-NZ" b="1" dirty="0"/>
          </a:p>
          <a:p>
            <a:pPr marL="285750" indent="-285750">
              <a:buFont typeface="Wingdings" panose="05000000000000000000" pitchFamily="2" charset="2"/>
              <a:buChar char="Ø"/>
            </a:pPr>
            <a:r>
              <a:rPr lang="en-NZ" b="1" dirty="0"/>
              <a:t>L</a:t>
            </a:r>
            <a:r>
              <a:rPr lang="en-NZ" dirty="0"/>
              <a:t>ow </a:t>
            </a:r>
            <a:r>
              <a:rPr lang="en-NZ" b="1" dirty="0"/>
              <a:t>L</a:t>
            </a:r>
            <a:r>
              <a:rPr lang="en-NZ" dirty="0"/>
              <a:t>evel </a:t>
            </a:r>
            <a:r>
              <a:rPr lang="en-NZ" b="1" dirty="0"/>
              <a:t>D</a:t>
            </a:r>
            <a:r>
              <a:rPr lang="en-NZ" dirty="0"/>
              <a:t>isinfection </a:t>
            </a:r>
            <a:r>
              <a:rPr lang="en-NZ" b="1" dirty="0"/>
              <a:t>(LLD)</a:t>
            </a:r>
            <a:r>
              <a:rPr lang="en-NZ" dirty="0"/>
              <a:t> before and after all scans should be undertaken with disinfectant wipes (not with alcohol or </a:t>
            </a:r>
            <a:r>
              <a:rPr lang="en-NZ" dirty="0" err="1"/>
              <a:t>virkon</a:t>
            </a:r>
            <a:r>
              <a:rPr lang="en-NZ" dirty="0"/>
              <a:t> based wipes</a:t>
            </a:r>
            <a:r>
              <a:rPr lang="en-NZ" dirty="0" smtClean="0"/>
              <a:t>):</a:t>
            </a:r>
          </a:p>
          <a:p>
            <a:endParaRPr lang="en-NZ" dirty="0"/>
          </a:p>
          <a:p>
            <a:endParaRPr lang="en-NZ" dirty="0" smtClean="0"/>
          </a:p>
          <a:p>
            <a:endParaRPr lang="en-NZ" dirty="0"/>
          </a:p>
          <a:p>
            <a:endParaRPr lang="en-NZ" dirty="0" smtClean="0"/>
          </a:p>
          <a:p>
            <a:endParaRPr lang="en-NZ" dirty="0"/>
          </a:p>
          <a:p>
            <a:endParaRPr lang="en-NZ" dirty="0" smtClean="0"/>
          </a:p>
          <a:p>
            <a:endParaRPr lang="en-NZ" b="1" dirty="0" smtClean="0"/>
          </a:p>
          <a:p>
            <a:r>
              <a:rPr lang="en-NZ" b="1" dirty="0" smtClean="0"/>
              <a:t>H</a:t>
            </a:r>
            <a:r>
              <a:rPr lang="en-NZ" dirty="0" smtClean="0"/>
              <a:t>igh </a:t>
            </a:r>
            <a:r>
              <a:rPr lang="en-NZ" b="1" dirty="0"/>
              <a:t>L</a:t>
            </a:r>
            <a:r>
              <a:rPr lang="en-NZ" dirty="0"/>
              <a:t>evel </a:t>
            </a:r>
            <a:r>
              <a:rPr lang="en-NZ" b="1" dirty="0"/>
              <a:t>D</a:t>
            </a:r>
            <a:r>
              <a:rPr lang="en-NZ" dirty="0"/>
              <a:t>isinfection (</a:t>
            </a:r>
            <a:r>
              <a:rPr lang="en-NZ" b="1" dirty="0"/>
              <a:t>HLD) </a:t>
            </a:r>
            <a:r>
              <a:rPr lang="en-NZ" dirty="0"/>
              <a:t>should occur if any breech in probe cover occurs or contact of the probe with any bodily fluid: </a:t>
            </a:r>
            <a:endParaRPr lang="en-NZ" dirty="0" smtClean="0"/>
          </a:p>
          <a:p>
            <a:endParaRPr lang="en-NZ" dirty="0"/>
          </a:p>
          <a:p>
            <a:pPr marL="285750" indent="-285750">
              <a:buFont typeface="Wingdings" panose="05000000000000000000" pitchFamily="2" charset="2"/>
              <a:buChar char="Ø"/>
            </a:pPr>
            <a:r>
              <a:rPr lang="en-NZ" b="1" dirty="0"/>
              <a:t>HLD </a:t>
            </a:r>
            <a:r>
              <a:rPr lang="en-NZ" dirty="0"/>
              <a:t>is carried out using the ED based </a:t>
            </a:r>
            <a:r>
              <a:rPr lang="en-NZ" dirty="0" err="1"/>
              <a:t>Trophon</a:t>
            </a:r>
            <a:r>
              <a:rPr lang="en-NZ" dirty="0"/>
              <a:t> device which utilises Hydrogen Peroxide for a high level sterilisation. </a:t>
            </a:r>
          </a:p>
          <a:p>
            <a:endParaRPr lang="en-NZ" dirty="0"/>
          </a:p>
        </p:txBody>
      </p:sp>
      <p:pic>
        <p:nvPicPr>
          <p:cNvPr id="4098" name="Picture 2" descr="C:\Users\moons\Desktop\TROPH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6311" y="3059992"/>
            <a:ext cx="2968097" cy="161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3752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Basic Ultrasound Principles</a:t>
            </a:r>
            <a:endParaRPr lang="en-NZ" dirty="0"/>
          </a:p>
        </p:txBody>
      </p:sp>
      <p:sp>
        <p:nvSpPr>
          <p:cNvPr id="3" name="Content Placeholder 2"/>
          <p:cNvSpPr>
            <a:spLocks noGrp="1"/>
          </p:cNvSpPr>
          <p:nvPr>
            <p:ph idx="1"/>
          </p:nvPr>
        </p:nvSpPr>
        <p:spPr/>
        <p:txBody>
          <a:bodyPr/>
          <a:lstStyle/>
          <a:p>
            <a:endParaRPr lang="en-NZ"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4621" y="1484784"/>
            <a:ext cx="5626100" cy="471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4221088"/>
            <a:ext cx="10763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806803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165</TotalTime>
  <Words>726</Words>
  <Application>Microsoft Office PowerPoint</Application>
  <PresentationFormat>On-screen Show (4:3)</PresentationFormat>
  <Paragraphs>142</Paragraphs>
  <Slides>75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Arial</vt:lpstr>
      <vt:lpstr>Book Antiqua</vt:lpstr>
      <vt:lpstr>Lucida Sans</vt:lpstr>
      <vt:lpstr>Wingdings</vt:lpstr>
      <vt:lpstr>Wingdings 2</vt:lpstr>
      <vt:lpstr>Wingdings 3</vt:lpstr>
      <vt:lpstr>Apex</vt:lpstr>
      <vt:lpstr>uLTRASOUND</vt:lpstr>
      <vt:lpstr>PoCUS? </vt:lpstr>
      <vt:lpstr>PowerPoint Presentation</vt:lpstr>
      <vt:lpstr>Documentation</vt:lpstr>
      <vt:lpstr>Qpath </vt:lpstr>
      <vt:lpstr>Machine Care </vt:lpstr>
      <vt:lpstr>Machine Infection Control</vt:lpstr>
      <vt:lpstr>PowerPoint Presentation</vt:lpstr>
      <vt:lpstr>Basic Ultrasound Principles</vt:lpstr>
      <vt:lpstr>PowerPoint Presentation</vt:lpstr>
      <vt:lpstr>Ultrasound Tissue Interaction</vt:lpstr>
      <vt:lpstr>Attenuation</vt:lpstr>
      <vt:lpstr>Reflection</vt:lpstr>
      <vt:lpstr>PowerPoint Presentation</vt:lpstr>
      <vt:lpstr>Scattering </vt:lpstr>
      <vt:lpstr>PowerPoint Presentation</vt:lpstr>
      <vt:lpstr>PowerPoint Presentation</vt:lpstr>
      <vt:lpstr>PowerPoint Presentation</vt:lpstr>
      <vt:lpstr>Pulsed Ultrasound Principles</vt:lpstr>
      <vt:lpstr>PowerPoint Presentation</vt:lpstr>
      <vt:lpstr>PowerPoint Presentation</vt:lpstr>
      <vt:lpstr>PowerPoint Presentation</vt:lpstr>
      <vt:lpstr>PowerPoint Presentation</vt:lpstr>
      <vt:lpstr>PowerPoint Presentation</vt:lpstr>
      <vt:lpstr>Principle of Image Formation</vt:lpstr>
      <vt:lpstr>PowerPoint Presentation</vt:lpstr>
      <vt:lpstr>Transducers – Piezoelectric Effect</vt:lpstr>
      <vt:lpstr>PowerPoint Presentation</vt:lpstr>
      <vt:lpstr>PowerPoint Presentation</vt:lpstr>
      <vt:lpstr>Beamwidth, Focusing and Lateral Resolution</vt:lpstr>
      <vt:lpstr>PowerPoint Presentation</vt:lpstr>
      <vt:lpstr>RESOLUTION</vt:lpstr>
      <vt:lpstr>PowerPoint Presentation</vt:lpstr>
      <vt:lpstr>PowerPoint Presentation</vt:lpstr>
      <vt:lpstr>To achieve the best axial resolution </vt:lpstr>
      <vt:lpstr>PowerPoint Presentation</vt:lpstr>
      <vt:lpstr>PowerPoint Presentation</vt:lpstr>
      <vt:lpstr>PowerPoint Presentation</vt:lpstr>
      <vt:lpstr>PowerPoint Presentation</vt:lpstr>
      <vt:lpstr>ARTIFACTS </vt:lpstr>
      <vt:lpstr>PowerPoint Presentation</vt:lpstr>
      <vt:lpstr>Attenuation Artifacts</vt:lpstr>
      <vt:lpstr>PowerPoint Presentation</vt:lpstr>
      <vt:lpstr>PowerPoint Presentation</vt:lpstr>
      <vt:lpstr>PowerPoint Presentation</vt:lpstr>
      <vt:lpstr>PowerPoint Presentation</vt:lpstr>
      <vt:lpstr>PowerPoint Presentation</vt:lpstr>
      <vt:lpstr>Depth Artifacts</vt:lpstr>
      <vt:lpstr>PowerPoint Presentation</vt:lpstr>
      <vt:lpstr>PowerPoint Presentation</vt:lpstr>
      <vt:lpstr>PowerPoint Presentation</vt:lpstr>
      <vt:lpstr>PowerPoint Presentation</vt:lpstr>
      <vt:lpstr>PowerPoint Presentation</vt:lpstr>
      <vt:lpstr>PowerPoint Presentation</vt:lpstr>
      <vt:lpstr>Beamwidth Artifacts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KNOBOLOGY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 Important Topics</vt:lpstr>
    </vt:vector>
  </TitlesOfParts>
  <Company>healthAlliance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uLTRASOUND</dc:title>
  <dc:creator>Samuel Moon (CMDHB)</dc:creator>
  <cp:lastModifiedBy>Samuel Moon (CMDHB)</cp:lastModifiedBy>
  <cp:revision>18</cp:revision>
  <dcterms:created xsi:type="dcterms:W3CDTF">2022-03-06T23:13:28Z</dcterms:created>
  <dcterms:modified xsi:type="dcterms:W3CDTF">2022-09-26T21:47:14Z</dcterms:modified>
</cp:coreProperties>
</file>